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63" r:id="rId8"/>
    <p:sldId id="262" r:id="rId9"/>
    <p:sldId id="265" r:id="rId10"/>
    <p:sldId id="266" r:id="rId11"/>
    <p:sldId id="267"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80404-971C-42EF-9EEF-B17422C89668}" v="1094" dt="2021-12-03T10:35:23.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presProps" Target="presProps.xml" Id="rId13" /><Relationship Type="http://schemas.microsoft.com/office/2015/10/relationships/revisionInfo" Target="revisionInfo.xml" Id="rId18"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xml" Id="rId2" /><Relationship Type="http://schemas.openxmlformats.org/officeDocument/2006/relationships/tableStyles" Target="tableStyles.xml" Id="rId16"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theme" Target="theme/theme1.xml" Id="rId15" /><Relationship Type="http://schemas.openxmlformats.org/officeDocument/2006/relationships/slide" Target="slides/slide9.xml" Id="rId10"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viewProps" Target="viewProps.xml" Id="rId14"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12/3/2021</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156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12/3/2021</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297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12/3/2021</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293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12/3/2021</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947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12/3/2021</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5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12/3/2021</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629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12/3/2021</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0055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12/3/2021</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125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12/3/2021</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817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12/3/2021</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191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12/3/2021</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5337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12/3/2021</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‹nr.›</a:t>
            </a:fld>
            <a:endParaRPr lang="en-US"/>
          </a:p>
        </p:txBody>
      </p:sp>
    </p:spTree>
    <p:extLst>
      <p:ext uri="{BB962C8B-B14F-4D97-AF65-F5344CB8AC3E}">
        <p14:creationId xmlns:p14="http://schemas.microsoft.com/office/powerpoint/2010/main" val="273881104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27" r:id="rId5"/>
    <p:sldLayoutId id="2147483732" r:id="rId6"/>
    <p:sldLayoutId id="2147483728" r:id="rId7"/>
    <p:sldLayoutId id="2147483729" r:id="rId8"/>
    <p:sldLayoutId id="2147483730" r:id="rId9"/>
    <p:sldLayoutId id="2147483731" r:id="rId10"/>
    <p:sldLayoutId id="2147483733"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3">
            <a:extLst>
              <a:ext uri="{FF2B5EF4-FFF2-40B4-BE49-F238E27FC236}">
                <a16:creationId xmlns:a16="http://schemas.microsoft.com/office/drawing/2014/main" id="{4D9BFA8B-F995-4FBA-90B9-5AC91833BDC0}"/>
              </a:ext>
            </a:extLst>
          </p:cNvPr>
          <p:cNvPicPr>
            <a:picLocks noChangeAspect="1"/>
          </p:cNvPicPr>
          <p:nvPr/>
        </p:nvPicPr>
        <p:blipFill rotWithShape="1">
          <a:blip r:embed="rId2">
            <a:alphaModFix amt="55000"/>
          </a:blip>
          <a:srcRect t="3190" r="-2" b="6385"/>
          <a:stretch/>
        </p:blipFill>
        <p:spPr>
          <a:xfrm>
            <a:off x="20" y="10"/>
            <a:ext cx="12191980" cy="6857990"/>
          </a:xfrm>
          <a:prstGeom prst="rect">
            <a:avLst/>
          </a:prstGeom>
        </p:spPr>
      </p:pic>
      <p:sp>
        <p:nvSpPr>
          <p:cNvPr id="7" name="Oval 10">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ctrTitle"/>
          </p:nvPr>
        </p:nvSpPr>
        <p:spPr>
          <a:xfrm>
            <a:off x="3577192" y="1032483"/>
            <a:ext cx="5023239" cy="2119719"/>
          </a:xfrm>
        </p:spPr>
        <p:txBody>
          <a:bodyPr>
            <a:normAutofit/>
          </a:bodyPr>
          <a:lstStyle/>
          <a:p>
            <a:r>
              <a:rPr lang="de-DE" sz="3200" dirty="0" err="1">
                <a:cs typeface="Calibri Light"/>
              </a:rPr>
              <a:t>Nepnieuws</a:t>
            </a:r>
            <a:br>
              <a:rPr lang="de-DE" sz="3200" dirty="0">
                <a:cs typeface="Calibri Light"/>
              </a:rPr>
            </a:br>
            <a:r>
              <a:rPr lang="de-DE" sz="3200" dirty="0" err="1">
                <a:cs typeface="Calibri Light"/>
              </a:rPr>
              <a:t>Opdracht</a:t>
            </a:r>
            <a:br>
              <a:rPr lang="de-DE" sz="3200" dirty="0">
                <a:cs typeface="Calibri Light"/>
              </a:rPr>
            </a:br>
            <a:r>
              <a:rPr lang="de-DE" sz="3200" dirty="0" err="1">
                <a:cs typeface="Calibri Light"/>
              </a:rPr>
              <a:t>Maatschapijleer</a:t>
            </a:r>
            <a:endParaRPr lang="de-DE" sz="3200" dirty="0" err="1">
              <a:cs typeface="Aharoni"/>
            </a:endParaRPr>
          </a:p>
        </p:txBody>
      </p:sp>
      <p:sp>
        <p:nvSpPr>
          <p:cNvPr id="3" name="Ondertitel 2"/>
          <p:cNvSpPr>
            <a:spLocks noGrp="1"/>
          </p:cNvSpPr>
          <p:nvPr>
            <p:ph type="subTitle" idx="1"/>
          </p:nvPr>
        </p:nvSpPr>
        <p:spPr>
          <a:xfrm>
            <a:off x="3577192" y="4106918"/>
            <a:ext cx="5037616" cy="1655762"/>
          </a:xfrm>
        </p:spPr>
        <p:txBody>
          <a:bodyPr vert="horz" lIns="91440" tIns="45720" rIns="91440" bIns="45720" rtlCol="0" anchor="t">
            <a:normAutofit/>
          </a:bodyPr>
          <a:lstStyle/>
          <a:p>
            <a:r>
              <a:rPr lang="de-DE" dirty="0" err="1">
                <a:cs typeface="Calibri"/>
              </a:rPr>
              <a:t>Gemaakt</a:t>
            </a:r>
            <a:r>
              <a:rPr lang="de-DE" dirty="0">
                <a:cs typeface="Calibri"/>
              </a:rPr>
              <a:t> Door: Bas </a:t>
            </a:r>
            <a:r>
              <a:rPr lang="de-DE" dirty="0" err="1">
                <a:cs typeface="Calibri"/>
              </a:rPr>
              <a:t>leferink</a:t>
            </a:r>
            <a:endParaRPr lang="de-DE" dirty="0" err="1"/>
          </a:p>
        </p:txBody>
      </p:sp>
      <p:sp>
        <p:nvSpPr>
          <p:cNvPr id="13" name="Arc 12">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43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7" descr="Afbeelding met tekst, illustratie&#10;&#10;Automatisch gegenereerde beschrijving">
            <a:extLst>
              <a:ext uri="{FF2B5EF4-FFF2-40B4-BE49-F238E27FC236}">
                <a16:creationId xmlns:a16="http://schemas.microsoft.com/office/drawing/2014/main" id="{E3902F3C-36B7-4BC3-9B25-D2485C3704EA}"/>
              </a:ext>
            </a:extLst>
          </p:cNvPr>
          <p:cNvPicPr>
            <a:picLocks noChangeAspect="1"/>
          </p:cNvPicPr>
          <p:nvPr/>
        </p:nvPicPr>
        <p:blipFill>
          <a:blip r:embed="rId2"/>
          <a:stretch>
            <a:fillRect/>
          </a:stretch>
        </p:blipFill>
        <p:spPr>
          <a:xfrm>
            <a:off x="8447" y="2966"/>
            <a:ext cx="12203860" cy="6995842"/>
          </a:xfrm>
          <a:prstGeom prst="rect">
            <a:avLst/>
          </a:prstGeom>
        </p:spPr>
      </p:pic>
      <p:sp>
        <p:nvSpPr>
          <p:cNvPr id="2" name="Titel 1">
            <a:extLst>
              <a:ext uri="{FF2B5EF4-FFF2-40B4-BE49-F238E27FC236}">
                <a16:creationId xmlns:a16="http://schemas.microsoft.com/office/drawing/2014/main" id="{3F23E919-01AD-4A23-8563-A7B3269E03AE}"/>
              </a:ext>
            </a:extLst>
          </p:cNvPr>
          <p:cNvSpPr>
            <a:spLocks noGrp="1"/>
          </p:cNvSpPr>
          <p:nvPr>
            <p:ph type="title"/>
          </p:nvPr>
        </p:nvSpPr>
        <p:spPr/>
        <p:txBody>
          <a:bodyPr>
            <a:normAutofit fontScale="90000"/>
          </a:bodyPr>
          <a:lstStyle/>
          <a:p>
            <a:r>
              <a:rPr lang="nl-NL" dirty="0">
                <a:ea typeface="+mj-lt"/>
                <a:cs typeface="+mj-lt"/>
              </a:rPr>
              <a:t>Waarom zouden mensen wel of geen aandacht moeten hebben voor nepnieuws? </a:t>
            </a:r>
            <a:endParaRPr lang="nl-NL" dirty="0"/>
          </a:p>
        </p:txBody>
      </p:sp>
      <p:sp>
        <p:nvSpPr>
          <p:cNvPr id="6" name="Tijdelijke aanduiding voor inhoud 5">
            <a:extLst>
              <a:ext uri="{FF2B5EF4-FFF2-40B4-BE49-F238E27FC236}">
                <a16:creationId xmlns:a16="http://schemas.microsoft.com/office/drawing/2014/main" id="{253F52F3-099A-4734-BD2C-D8138E56AA4E}"/>
              </a:ext>
            </a:extLst>
          </p:cNvPr>
          <p:cNvSpPr>
            <a:spLocks noGrp="1"/>
          </p:cNvSpPr>
          <p:nvPr>
            <p:ph idx="1"/>
          </p:nvPr>
        </p:nvSpPr>
        <p:spPr/>
        <p:txBody>
          <a:bodyPr vert="horz" lIns="91440" tIns="45720" rIns="91440" bIns="45720" rtlCol="0" anchor="t">
            <a:normAutofit/>
          </a:bodyPr>
          <a:lstStyle/>
          <a:p>
            <a:pPr marL="0" indent="0">
              <a:buNone/>
            </a:pPr>
            <a:r>
              <a:rPr lang="nl-NL" dirty="0"/>
              <a:t>Geen wat het is gewoon nep en vaak als je er naar kijkt ga je misschien </a:t>
            </a:r>
            <a:r>
              <a:rPr lang="nl-NL" dirty="0" err="1"/>
              <a:t>tijffellen</a:t>
            </a:r>
            <a:r>
              <a:rPr lang="nl-NL" dirty="0"/>
              <a:t> over je mening.</a:t>
            </a:r>
          </a:p>
        </p:txBody>
      </p:sp>
    </p:spTree>
    <p:extLst>
      <p:ext uri="{BB962C8B-B14F-4D97-AF65-F5344CB8AC3E}">
        <p14:creationId xmlns:p14="http://schemas.microsoft.com/office/powerpoint/2010/main" val="379097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7394A07-5FCC-4594-AC4D-75D3F7C9229A}"/>
              </a:ext>
            </a:extLst>
          </p:cNvPr>
          <p:cNvSpPr txBox="1"/>
          <p:nvPr/>
        </p:nvSpPr>
        <p:spPr>
          <a:xfrm>
            <a:off x="4523118" y="2395269"/>
            <a:ext cx="7890293"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7000" dirty="0"/>
              <a:t>Einde</a:t>
            </a:r>
            <a:endParaRPr lang="nl-NL" sz="3200" dirty="0"/>
          </a:p>
        </p:txBody>
      </p:sp>
    </p:spTree>
    <p:extLst>
      <p:ext uri="{BB962C8B-B14F-4D97-AF65-F5344CB8AC3E}">
        <p14:creationId xmlns:p14="http://schemas.microsoft.com/office/powerpoint/2010/main" val="3768233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a:extLst>
              <a:ext uri="{FF2B5EF4-FFF2-40B4-BE49-F238E27FC236}">
                <a16:creationId xmlns:a16="http://schemas.microsoft.com/office/drawing/2014/main" id="{E8BF46A7-F3B9-452E-B3B6-0056F81942C5}"/>
              </a:ext>
            </a:extLst>
          </p:cNvPr>
          <p:cNvPicPr>
            <a:picLocks noChangeAspect="1"/>
          </p:cNvPicPr>
          <p:nvPr/>
        </p:nvPicPr>
        <p:blipFill>
          <a:blip r:embed="rId2"/>
          <a:stretch>
            <a:fillRect/>
          </a:stretch>
        </p:blipFill>
        <p:spPr>
          <a:xfrm>
            <a:off x="8627" y="-2336"/>
            <a:ext cx="12189123" cy="6862672"/>
          </a:xfrm>
          <a:prstGeom prst="rect">
            <a:avLst/>
          </a:prstGeom>
        </p:spPr>
      </p:pic>
      <p:sp>
        <p:nvSpPr>
          <p:cNvPr id="2" name="Titel 1">
            <a:extLst>
              <a:ext uri="{FF2B5EF4-FFF2-40B4-BE49-F238E27FC236}">
                <a16:creationId xmlns:a16="http://schemas.microsoft.com/office/drawing/2014/main" id="{6BBE9B84-2C31-4B6E-A9CD-F1B80F128277}"/>
              </a:ext>
            </a:extLst>
          </p:cNvPr>
          <p:cNvSpPr>
            <a:spLocks noGrp="1"/>
          </p:cNvSpPr>
          <p:nvPr>
            <p:ph type="title"/>
          </p:nvPr>
        </p:nvSpPr>
        <p:spPr/>
        <p:txBody>
          <a:bodyPr/>
          <a:lstStyle/>
          <a:p>
            <a:r>
              <a:rPr lang="nl-NL" dirty="0">
                <a:cs typeface="Aharoni"/>
              </a:rPr>
              <a:t>Wat is nepnieuws? </a:t>
            </a:r>
            <a:br>
              <a:rPr lang="nl-NL" dirty="0">
                <a:cs typeface="Aharoni"/>
              </a:rPr>
            </a:br>
            <a:endParaRPr lang="nl-NL"/>
          </a:p>
        </p:txBody>
      </p:sp>
      <p:sp>
        <p:nvSpPr>
          <p:cNvPr id="3" name="Tijdelijke aanduiding voor inhoud 2">
            <a:extLst>
              <a:ext uri="{FF2B5EF4-FFF2-40B4-BE49-F238E27FC236}">
                <a16:creationId xmlns:a16="http://schemas.microsoft.com/office/drawing/2014/main" id="{AD8F89F3-0520-4726-856C-4D1900FD8037}"/>
              </a:ext>
            </a:extLst>
          </p:cNvPr>
          <p:cNvSpPr>
            <a:spLocks noGrp="1"/>
          </p:cNvSpPr>
          <p:nvPr>
            <p:ph idx="1"/>
          </p:nvPr>
        </p:nvSpPr>
        <p:spPr/>
        <p:txBody>
          <a:bodyPr vert="horz" lIns="91440" tIns="45720" rIns="91440" bIns="45720" rtlCol="0" anchor="t">
            <a:normAutofit/>
          </a:bodyPr>
          <a:lstStyle/>
          <a:p>
            <a:r>
              <a:rPr lang="nl-NL" dirty="0"/>
              <a:t>Nepnieuws is verzonnen wat niet echt is.</a:t>
            </a:r>
          </a:p>
          <a:p>
            <a:endParaRPr lang="nl-NL" dirty="0"/>
          </a:p>
        </p:txBody>
      </p:sp>
    </p:spTree>
    <p:extLst>
      <p:ext uri="{BB962C8B-B14F-4D97-AF65-F5344CB8AC3E}">
        <p14:creationId xmlns:p14="http://schemas.microsoft.com/office/powerpoint/2010/main" val="3767264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descr="Afbeelding met oranje, persoon, hand&#10;&#10;Automatisch gegenereerde beschrijving">
            <a:extLst>
              <a:ext uri="{FF2B5EF4-FFF2-40B4-BE49-F238E27FC236}">
                <a16:creationId xmlns:a16="http://schemas.microsoft.com/office/drawing/2014/main" id="{25099348-E3CB-42C1-9285-27BB9F079F2B}"/>
              </a:ext>
            </a:extLst>
          </p:cNvPr>
          <p:cNvPicPr>
            <a:picLocks noChangeAspect="1"/>
          </p:cNvPicPr>
          <p:nvPr/>
        </p:nvPicPr>
        <p:blipFill>
          <a:blip r:embed="rId2"/>
          <a:stretch>
            <a:fillRect/>
          </a:stretch>
        </p:blipFill>
        <p:spPr>
          <a:xfrm>
            <a:off x="94892" y="-1476"/>
            <a:ext cx="12203501" cy="6860952"/>
          </a:xfrm>
          <a:prstGeom prst="rect">
            <a:avLst/>
          </a:prstGeom>
        </p:spPr>
      </p:pic>
      <p:sp>
        <p:nvSpPr>
          <p:cNvPr id="2" name="Titel 1">
            <a:extLst>
              <a:ext uri="{FF2B5EF4-FFF2-40B4-BE49-F238E27FC236}">
                <a16:creationId xmlns:a16="http://schemas.microsoft.com/office/drawing/2014/main" id="{9A8F745A-79F6-4062-9B04-9159AF2BCB2F}"/>
              </a:ext>
            </a:extLst>
          </p:cNvPr>
          <p:cNvSpPr>
            <a:spLocks noGrp="1"/>
          </p:cNvSpPr>
          <p:nvPr>
            <p:ph type="title"/>
          </p:nvPr>
        </p:nvSpPr>
        <p:spPr/>
        <p:txBody>
          <a:bodyPr/>
          <a:lstStyle/>
          <a:p>
            <a:r>
              <a:rPr lang="nl-NL" dirty="0">
                <a:cs typeface="Aharoni"/>
              </a:rPr>
              <a:t>Waarom verspreiden mensen nepnieuws?</a:t>
            </a:r>
            <a:endParaRPr lang="nl-NL" dirty="0"/>
          </a:p>
        </p:txBody>
      </p:sp>
      <p:sp>
        <p:nvSpPr>
          <p:cNvPr id="3" name="Tijdelijke aanduiding voor inhoud 2">
            <a:extLst>
              <a:ext uri="{FF2B5EF4-FFF2-40B4-BE49-F238E27FC236}">
                <a16:creationId xmlns:a16="http://schemas.microsoft.com/office/drawing/2014/main" id="{A31A8291-C315-4D66-A4B7-56B98E6E19F1}"/>
              </a:ext>
            </a:extLst>
          </p:cNvPr>
          <p:cNvSpPr>
            <a:spLocks noGrp="1"/>
          </p:cNvSpPr>
          <p:nvPr>
            <p:ph idx="1"/>
          </p:nvPr>
        </p:nvSpPr>
        <p:spPr/>
        <p:txBody>
          <a:bodyPr vert="horz" lIns="91440" tIns="45720" rIns="91440" bIns="45720" rtlCol="0" anchor="t">
            <a:normAutofit/>
          </a:bodyPr>
          <a:lstStyle/>
          <a:p>
            <a:pPr marL="0" indent="0">
              <a:buNone/>
            </a:pPr>
            <a:r>
              <a:rPr lang="nl-NL" dirty="0"/>
              <a:t>Om mensen nieuws te kunnen laten verspreiden die niet echt zijn om daardoor geld er mee te verdienen</a:t>
            </a:r>
          </a:p>
        </p:txBody>
      </p:sp>
    </p:spTree>
    <p:extLst>
      <p:ext uri="{BB962C8B-B14F-4D97-AF65-F5344CB8AC3E}">
        <p14:creationId xmlns:p14="http://schemas.microsoft.com/office/powerpoint/2010/main" val="179848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descr="Afbeelding met elektronica, toetsenbord, computer, binnen&#10;&#10;Automatisch gegenereerde beschrijving">
            <a:extLst>
              <a:ext uri="{FF2B5EF4-FFF2-40B4-BE49-F238E27FC236}">
                <a16:creationId xmlns:a16="http://schemas.microsoft.com/office/drawing/2014/main" id="{3F70D990-B1AD-4662-9166-1276A9DEEBB3}"/>
              </a:ext>
            </a:extLst>
          </p:cNvPr>
          <p:cNvPicPr>
            <a:picLocks noChangeAspect="1"/>
          </p:cNvPicPr>
          <p:nvPr/>
        </p:nvPicPr>
        <p:blipFill>
          <a:blip r:embed="rId2"/>
          <a:stretch>
            <a:fillRect/>
          </a:stretch>
        </p:blipFill>
        <p:spPr>
          <a:xfrm>
            <a:off x="-5750" y="176"/>
            <a:ext cx="12203500" cy="6987044"/>
          </a:xfrm>
          <a:prstGeom prst="rect">
            <a:avLst/>
          </a:prstGeom>
        </p:spPr>
      </p:pic>
      <p:sp>
        <p:nvSpPr>
          <p:cNvPr id="2" name="Titel 1">
            <a:extLst>
              <a:ext uri="{FF2B5EF4-FFF2-40B4-BE49-F238E27FC236}">
                <a16:creationId xmlns:a16="http://schemas.microsoft.com/office/drawing/2014/main" id="{E39A86B7-B023-4B3A-B61D-5B1DDA05FE2B}"/>
              </a:ext>
            </a:extLst>
          </p:cNvPr>
          <p:cNvSpPr>
            <a:spLocks noGrp="1"/>
          </p:cNvSpPr>
          <p:nvPr>
            <p:ph type="title"/>
          </p:nvPr>
        </p:nvSpPr>
        <p:spPr/>
        <p:txBody>
          <a:bodyPr/>
          <a:lstStyle/>
          <a:p>
            <a:r>
              <a:rPr lang="nl-NL" dirty="0">
                <a:cs typeface="Aharoni"/>
              </a:rPr>
              <a:t>Wie maakt nepnieuws</a:t>
            </a:r>
            <a:endParaRPr lang="nl-NL" dirty="0"/>
          </a:p>
        </p:txBody>
      </p:sp>
      <p:sp>
        <p:nvSpPr>
          <p:cNvPr id="3" name="Tijdelijke aanduiding voor inhoud 2">
            <a:extLst>
              <a:ext uri="{FF2B5EF4-FFF2-40B4-BE49-F238E27FC236}">
                <a16:creationId xmlns:a16="http://schemas.microsoft.com/office/drawing/2014/main" id="{D5573D15-395B-4F73-819E-49C7F802C1A9}"/>
              </a:ext>
            </a:extLst>
          </p:cNvPr>
          <p:cNvSpPr>
            <a:spLocks noGrp="1"/>
          </p:cNvSpPr>
          <p:nvPr>
            <p:ph idx="1"/>
          </p:nvPr>
        </p:nvSpPr>
        <p:spPr>
          <a:xfrm>
            <a:off x="334992" y="1509323"/>
            <a:ext cx="10515600" cy="3859742"/>
          </a:xfrm>
        </p:spPr>
        <p:txBody>
          <a:bodyPr vert="horz" lIns="91440" tIns="45720" rIns="91440" bIns="45720" rtlCol="0" anchor="t">
            <a:normAutofit/>
          </a:bodyPr>
          <a:lstStyle/>
          <a:p>
            <a:pPr marL="0" indent="0">
              <a:buNone/>
            </a:pPr>
            <a:r>
              <a:rPr lang="nl-NL" dirty="0">
                <a:solidFill>
                  <a:srgbClr val="00B0F0"/>
                </a:solidFill>
              </a:rPr>
              <a:t>Nepnieuws makers zijn overal in de kranten boeken en ook op het sociale media ze proberen mensen iets te vertellen dat niet waar is</a:t>
            </a:r>
          </a:p>
        </p:txBody>
      </p:sp>
    </p:spTree>
    <p:extLst>
      <p:ext uri="{BB962C8B-B14F-4D97-AF65-F5344CB8AC3E}">
        <p14:creationId xmlns:p14="http://schemas.microsoft.com/office/powerpoint/2010/main" val="263562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6">
            <a:extLst>
              <a:ext uri="{FF2B5EF4-FFF2-40B4-BE49-F238E27FC236}">
                <a16:creationId xmlns:a16="http://schemas.microsoft.com/office/drawing/2014/main" id="{11BEA58A-5BA3-4A93-B2CD-DA45650E6D89}"/>
              </a:ext>
            </a:extLst>
          </p:cNvPr>
          <p:cNvPicPr>
            <a:picLocks noChangeAspect="1"/>
          </p:cNvPicPr>
          <p:nvPr/>
        </p:nvPicPr>
        <p:blipFill>
          <a:blip r:embed="rId2"/>
          <a:stretch>
            <a:fillRect/>
          </a:stretch>
        </p:blipFill>
        <p:spPr>
          <a:xfrm>
            <a:off x="-5750" y="50294"/>
            <a:ext cx="12203500" cy="6786165"/>
          </a:xfrm>
          <a:prstGeom prst="rect">
            <a:avLst/>
          </a:prstGeom>
        </p:spPr>
      </p:pic>
      <p:sp>
        <p:nvSpPr>
          <p:cNvPr id="2" name="Titel 1">
            <a:extLst>
              <a:ext uri="{FF2B5EF4-FFF2-40B4-BE49-F238E27FC236}">
                <a16:creationId xmlns:a16="http://schemas.microsoft.com/office/drawing/2014/main" id="{B8455F4D-20A7-4A3E-833D-D39BD49B27B1}"/>
              </a:ext>
            </a:extLst>
          </p:cNvPr>
          <p:cNvSpPr>
            <a:spLocks noGrp="1"/>
          </p:cNvSpPr>
          <p:nvPr>
            <p:ph type="title"/>
          </p:nvPr>
        </p:nvSpPr>
        <p:spPr/>
        <p:txBody>
          <a:bodyPr/>
          <a:lstStyle/>
          <a:p>
            <a:pPr marL="285750" indent="-285750">
              <a:buFont typeface="Arial"/>
              <a:buChar char="•"/>
            </a:pPr>
            <a:r>
              <a:rPr lang="nl-NL" dirty="0">
                <a:ea typeface="+mj-lt"/>
                <a:cs typeface="+mj-lt"/>
              </a:rPr>
              <a:t>Hoe kan je nepnieuws herkennen?</a:t>
            </a:r>
            <a:endParaRPr lang="nl-NL" dirty="0"/>
          </a:p>
          <a:p>
            <a:endParaRPr lang="nl-NL" dirty="0">
              <a:cs typeface="Aharoni"/>
            </a:endParaRPr>
          </a:p>
        </p:txBody>
      </p:sp>
      <p:sp>
        <p:nvSpPr>
          <p:cNvPr id="3" name="Tijdelijke aanduiding voor inhoud 2">
            <a:extLst>
              <a:ext uri="{FF2B5EF4-FFF2-40B4-BE49-F238E27FC236}">
                <a16:creationId xmlns:a16="http://schemas.microsoft.com/office/drawing/2014/main" id="{8149F07C-29CC-4C2D-80C7-3BBD053A623B}"/>
              </a:ext>
            </a:extLst>
          </p:cNvPr>
          <p:cNvSpPr>
            <a:spLocks noGrp="1"/>
          </p:cNvSpPr>
          <p:nvPr>
            <p:ph idx="1"/>
          </p:nvPr>
        </p:nvSpPr>
        <p:spPr>
          <a:xfrm>
            <a:off x="723181" y="1710606"/>
            <a:ext cx="10515600" cy="3859742"/>
          </a:xfrm>
        </p:spPr>
        <p:txBody>
          <a:bodyPr vert="horz" lIns="91440" tIns="45720" rIns="91440" bIns="45720" rtlCol="0" anchor="t">
            <a:normAutofit/>
          </a:bodyPr>
          <a:lstStyle/>
          <a:p>
            <a:r>
              <a:rPr lang="nl-NL" dirty="0">
                <a:ea typeface="+mn-lt"/>
                <a:cs typeface="+mn-lt"/>
              </a:rPr>
              <a:t>Een angstaanjagende titel. Die </a:t>
            </a:r>
            <a:r>
              <a:rPr lang="nl-NL" dirty="0" err="1">
                <a:ea typeface="+mn-lt"/>
                <a:cs typeface="+mn-lt"/>
              </a:rPr>
              <a:t>clickbait</a:t>
            </a:r>
            <a:r>
              <a:rPr lang="nl-NL" dirty="0">
                <a:ea typeface="+mn-lt"/>
                <a:cs typeface="+mn-lt"/>
              </a:rPr>
              <a:t>, waar we het eerder over hadden, verraadt vaak al dat het nepnieuws is. ...</a:t>
            </a:r>
            <a:endParaRPr lang="nl-NL" dirty="0"/>
          </a:p>
          <a:p>
            <a:r>
              <a:rPr lang="nl-NL" dirty="0">
                <a:ea typeface="+mn-lt"/>
                <a:cs typeface="+mn-lt"/>
              </a:rPr>
              <a:t>Een heftige foto. ...</a:t>
            </a:r>
            <a:endParaRPr lang="nl-NL" dirty="0"/>
          </a:p>
          <a:p>
            <a:r>
              <a:rPr lang="nl-NL" dirty="0">
                <a:ea typeface="+mn-lt"/>
                <a:cs typeface="+mn-lt"/>
              </a:rPr>
              <a:t>Een onbetrouwbare afzender. ...</a:t>
            </a:r>
            <a:endParaRPr lang="nl-NL" dirty="0"/>
          </a:p>
          <a:p>
            <a:r>
              <a:rPr lang="nl-NL" dirty="0">
                <a:ea typeface="+mn-lt"/>
                <a:cs typeface="+mn-lt"/>
              </a:rPr>
              <a:t>De advertentie leidt niet naar het artikel. ...</a:t>
            </a:r>
            <a:endParaRPr lang="nl-NL" dirty="0"/>
          </a:p>
          <a:p>
            <a:r>
              <a:rPr lang="nl-NL" dirty="0">
                <a:ea typeface="+mn-lt"/>
                <a:cs typeface="+mn-lt"/>
              </a:rPr>
              <a:t>Website staat vol advertenties. ...</a:t>
            </a:r>
            <a:endParaRPr lang="nl-NL" dirty="0"/>
          </a:p>
          <a:p>
            <a:r>
              <a:rPr lang="nl-NL" dirty="0">
                <a:ea typeface="+mn-lt"/>
                <a:cs typeface="+mn-lt"/>
              </a:rPr>
              <a:t>Geen berichtgeving door andere media.</a:t>
            </a:r>
            <a:endParaRPr lang="nl-NL" dirty="0"/>
          </a:p>
          <a:p>
            <a:endParaRPr lang="nl-NL" dirty="0"/>
          </a:p>
        </p:txBody>
      </p:sp>
    </p:spTree>
    <p:extLst>
      <p:ext uri="{BB962C8B-B14F-4D97-AF65-F5344CB8AC3E}">
        <p14:creationId xmlns:p14="http://schemas.microsoft.com/office/powerpoint/2010/main" val="3865405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7D600F-B0B9-4BA1-B6A0-89D2DC866D4E}"/>
              </a:ext>
            </a:extLst>
          </p:cNvPr>
          <p:cNvSpPr>
            <a:spLocks noGrp="1"/>
          </p:cNvSpPr>
          <p:nvPr>
            <p:ph type="title"/>
          </p:nvPr>
        </p:nvSpPr>
        <p:spPr/>
        <p:txBody>
          <a:bodyPr/>
          <a:lstStyle/>
          <a:p>
            <a:r>
              <a:rPr lang="nl-NL" dirty="0">
                <a:cs typeface="Aharoni"/>
              </a:rPr>
              <a:t>3 voorbeelden van nepnieuws.</a:t>
            </a:r>
            <a:endParaRPr lang="nl-NL" dirty="0"/>
          </a:p>
        </p:txBody>
      </p:sp>
      <p:pic>
        <p:nvPicPr>
          <p:cNvPr id="7" name="Afbeelding 7" descr="Afbeelding met persoon, kostuum, person, gekleed&#10;&#10;Automatisch gegenereerde beschrijving">
            <a:extLst>
              <a:ext uri="{FF2B5EF4-FFF2-40B4-BE49-F238E27FC236}">
                <a16:creationId xmlns:a16="http://schemas.microsoft.com/office/drawing/2014/main" id="{53B8616A-9F08-4497-A29F-356D538CC74B}"/>
              </a:ext>
            </a:extLst>
          </p:cNvPr>
          <p:cNvPicPr>
            <a:picLocks noGrp="1" noChangeAspect="1"/>
          </p:cNvPicPr>
          <p:nvPr>
            <p:ph idx="1"/>
          </p:nvPr>
        </p:nvPicPr>
        <p:blipFill>
          <a:blip r:embed="rId2"/>
          <a:stretch>
            <a:fillRect/>
          </a:stretch>
        </p:blipFill>
        <p:spPr>
          <a:xfrm>
            <a:off x="763167" y="3053790"/>
            <a:ext cx="1895475" cy="2409825"/>
          </a:xfrm>
        </p:spPr>
      </p:pic>
      <p:pic>
        <p:nvPicPr>
          <p:cNvPr id="8" name="Afbeelding 8" descr="Afbeelding met persoon, person, kostuum, kleding&#10;&#10;Automatisch gegenereerde beschrijving">
            <a:extLst>
              <a:ext uri="{FF2B5EF4-FFF2-40B4-BE49-F238E27FC236}">
                <a16:creationId xmlns:a16="http://schemas.microsoft.com/office/drawing/2014/main" id="{DB5C3DBD-1B7B-4373-8522-F474B229F8D0}"/>
              </a:ext>
            </a:extLst>
          </p:cNvPr>
          <p:cNvPicPr>
            <a:picLocks noChangeAspect="1"/>
          </p:cNvPicPr>
          <p:nvPr/>
        </p:nvPicPr>
        <p:blipFill>
          <a:blip r:embed="rId3"/>
          <a:stretch>
            <a:fillRect/>
          </a:stretch>
        </p:blipFill>
        <p:spPr>
          <a:xfrm>
            <a:off x="4708136" y="3047551"/>
            <a:ext cx="2143125" cy="2416294"/>
          </a:xfrm>
          <a:prstGeom prst="rect">
            <a:avLst/>
          </a:prstGeom>
        </p:spPr>
      </p:pic>
      <p:pic>
        <p:nvPicPr>
          <p:cNvPr id="9" name="Afbeelding 9" descr="Afbeelding met person, persoon, kleding, kostuum&#10;&#10;Automatisch gegenereerde beschrijving">
            <a:extLst>
              <a:ext uri="{FF2B5EF4-FFF2-40B4-BE49-F238E27FC236}">
                <a16:creationId xmlns:a16="http://schemas.microsoft.com/office/drawing/2014/main" id="{BF892158-DE07-44AB-873E-9174B562D050}"/>
              </a:ext>
            </a:extLst>
          </p:cNvPr>
          <p:cNvPicPr>
            <a:picLocks noChangeAspect="1"/>
          </p:cNvPicPr>
          <p:nvPr/>
        </p:nvPicPr>
        <p:blipFill>
          <a:blip r:embed="rId4"/>
          <a:stretch>
            <a:fillRect/>
          </a:stretch>
        </p:blipFill>
        <p:spPr>
          <a:xfrm>
            <a:off x="8740087" y="3060671"/>
            <a:ext cx="2159300" cy="2418810"/>
          </a:xfrm>
          <a:prstGeom prst="rect">
            <a:avLst/>
          </a:prstGeom>
        </p:spPr>
      </p:pic>
    </p:spTree>
    <p:extLst>
      <p:ext uri="{BB962C8B-B14F-4D97-AF65-F5344CB8AC3E}">
        <p14:creationId xmlns:p14="http://schemas.microsoft.com/office/powerpoint/2010/main" val="813457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14A6AB-DCDD-4D00-B1CC-1B5AA38784D4}"/>
              </a:ext>
            </a:extLst>
          </p:cNvPr>
          <p:cNvSpPr>
            <a:spLocks noGrp="1"/>
          </p:cNvSpPr>
          <p:nvPr>
            <p:ph type="title"/>
          </p:nvPr>
        </p:nvSpPr>
        <p:spPr/>
        <p:txBody>
          <a:bodyPr/>
          <a:lstStyle/>
          <a:p>
            <a:r>
              <a:rPr lang="nl-NL" dirty="0">
                <a:ea typeface="+mj-lt"/>
                <a:cs typeface="+mj-lt"/>
              </a:rPr>
              <a:t>Wat zijn volgens jullie de gevaren van nepnieuws? </a:t>
            </a:r>
            <a:endParaRPr lang="nl-NL" dirty="0"/>
          </a:p>
        </p:txBody>
      </p:sp>
      <p:sp>
        <p:nvSpPr>
          <p:cNvPr id="3" name="Tijdelijke aanduiding voor inhoud 2">
            <a:extLst>
              <a:ext uri="{FF2B5EF4-FFF2-40B4-BE49-F238E27FC236}">
                <a16:creationId xmlns:a16="http://schemas.microsoft.com/office/drawing/2014/main" id="{EDF2145D-8179-45E1-909D-C190119E9504}"/>
              </a:ext>
            </a:extLst>
          </p:cNvPr>
          <p:cNvSpPr>
            <a:spLocks noGrp="1"/>
          </p:cNvSpPr>
          <p:nvPr>
            <p:ph idx="1"/>
          </p:nvPr>
        </p:nvSpPr>
        <p:spPr/>
        <p:txBody>
          <a:bodyPr vert="horz" lIns="91440" tIns="45720" rIns="91440" bIns="45720" rtlCol="0" anchor="t">
            <a:normAutofit/>
          </a:bodyPr>
          <a:lstStyle/>
          <a:p>
            <a:pPr marL="0" indent="0">
              <a:buNone/>
            </a:pPr>
            <a:r>
              <a:rPr lang="nl-NL" dirty="0"/>
              <a:t>Ze kunnen met je emoties spelen</a:t>
            </a:r>
          </a:p>
          <a:p>
            <a:pPr marL="0" indent="0">
              <a:buNone/>
            </a:pPr>
            <a:r>
              <a:rPr lang="nl-NL" dirty="0"/>
              <a:t>Ze kunnen erge dingen over je verspreiden die niet echt zijn.</a:t>
            </a:r>
          </a:p>
          <a:p>
            <a:pPr marL="0" indent="0">
              <a:buNone/>
            </a:pPr>
            <a:endParaRPr lang="nl-NL" dirty="0"/>
          </a:p>
        </p:txBody>
      </p:sp>
    </p:spTree>
    <p:extLst>
      <p:ext uri="{BB962C8B-B14F-4D97-AF65-F5344CB8AC3E}">
        <p14:creationId xmlns:p14="http://schemas.microsoft.com/office/powerpoint/2010/main" val="2810470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a:extLst>
              <a:ext uri="{FF2B5EF4-FFF2-40B4-BE49-F238E27FC236}">
                <a16:creationId xmlns:a16="http://schemas.microsoft.com/office/drawing/2014/main" id="{EF17A7E1-C4D1-4D20-AA52-7B3EA22A29D7}"/>
              </a:ext>
            </a:extLst>
          </p:cNvPr>
          <p:cNvPicPr>
            <a:picLocks noChangeAspect="1"/>
          </p:cNvPicPr>
          <p:nvPr/>
        </p:nvPicPr>
        <p:blipFill>
          <a:blip r:embed="rId2"/>
          <a:stretch>
            <a:fillRect/>
          </a:stretch>
        </p:blipFill>
        <p:spPr>
          <a:xfrm>
            <a:off x="-5750" y="-232335"/>
            <a:ext cx="12203501" cy="7193273"/>
          </a:xfrm>
          <a:prstGeom prst="rect">
            <a:avLst/>
          </a:prstGeom>
        </p:spPr>
      </p:pic>
      <p:sp>
        <p:nvSpPr>
          <p:cNvPr id="2" name="Titel 1">
            <a:extLst>
              <a:ext uri="{FF2B5EF4-FFF2-40B4-BE49-F238E27FC236}">
                <a16:creationId xmlns:a16="http://schemas.microsoft.com/office/drawing/2014/main" id="{48BA5B08-89A1-4676-93B6-C3954E82D783}"/>
              </a:ext>
            </a:extLst>
          </p:cNvPr>
          <p:cNvSpPr>
            <a:spLocks noGrp="1"/>
          </p:cNvSpPr>
          <p:nvPr>
            <p:ph type="title"/>
          </p:nvPr>
        </p:nvSpPr>
        <p:spPr/>
        <p:txBody>
          <a:bodyPr/>
          <a:lstStyle/>
          <a:p>
            <a:pPr marL="285750" indent="-285750">
              <a:buFont typeface="Arial"/>
              <a:buChar char="•"/>
            </a:pPr>
            <a:r>
              <a:rPr lang="nl-NL" dirty="0">
                <a:ea typeface="+mj-lt"/>
                <a:cs typeface="+mj-lt"/>
              </a:rPr>
              <a:t>Wat zijn de gevaren bij nepnieuws via WhatsApp?</a:t>
            </a:r>
            <a:endParaRPr lang="nl-NL" dirty="0"/>
          </a:p>
          <a:p>
            <a:endParaRPr lang="nl-NL" dirty="0">
              <a:cs typeface="Aharoni"/>
            </a:endParaRPr>
          </a:p>
        </p:txBody>
      </p:sp>
      <p:sp>
        <p:nvSpPr>
          <p:cNvPr id="3" name="Tijdelijke aanduiding voor inhoud 2">
            <a:extLst>
              <a:ext uri="{FF2B5EF4-FFF2-40B4-BE49-F238E27FC236}">
                <a16:creationId xmlns:a16="http://schemas.microsoft.com/office/drawing/2014/main" id="{1BFDA558-50BE-46B6-97FD-066245248D85}"/>
              </a:ext>
            </a:extLst>
          </p:cNvPr>
          <p:cNvSpPr>
            <a:spLocks noGrp="1"/>
          </p:cNvSpPr>
          <p:nvPr>
            <p:ph idx="1"/>
          </p:nvPr>
        </p:nvSpPr>
        <p:spPr/>
        <p:txBody>
          <a:bodyPr vert="horz" lIns="91440" tIns="45720" rIns="91440" bIns="45720" rtlCol="0" anchor="t">
            <a:normAutofit/>
          </a:bodyPr>
          <a:lstStyle/>
          <a:p>
            <a:pPr marL="0" indent="0">
              <a:buNone/>
            </a:pPr>
            <a:r>
              <a:rPr lang="nl-NL" dirty="0"/>
              <a:t>Als mensen zich voor doen als je familie kun je het echt </a:t>
            </a:r>
            <a:endParaRPr lang="nl-NL"/>
          </a:p>
          <a:p>
            <a:pPr marL="0" indent="0">
              <a:buNone/>
            </a:pPr>
            <a:r>
              <a:rPr lang="nl-NL" dirty="0"/>
              <a:t>Geloven en dan kunnen ze vragen aan een familie lid om geld en vaak geloven ze dat dus dan geven ze geld aan de zogenaamde familie lid en dan hoor je er niks meer van.</a:t>
            </a:r>
          </a:p>
        </p:txBody>
      </p:sp>
    </p:spTree>
    <p:extLst>
      <p:ext uri="{BB962C8B-B14F-4D97-AF65-F5344CB8AC3E}">
        <p14:creationId xmlns:p14="http://schemas.microsoft.com/office/powerpoint/2010/main" val="3534094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descr="Afbeelding met accessoire&#10;&#10;Automatisch gegenereerde beschrijving">
            <a:extLst>
              <a:ext uri="{FF2B5EF4-FFF2-40B4-BE49-F238E27FC236}">
                <a16:creationId xmlns:a16="http://schemas.microsoft.com/office/drawing/2014/main" id="{A812F0A8-C3F1-4C1D-8CD9-3DC6DA641CA3}"/>
              </a:ext>
            </a:extLst>
          </p:cNvPr>
          <p:cNvPicPr>
            <a:picLocks noChangeAspect="1"/>
          </p:cNvPicPr>
          <p:nvPr/>
        </p:nvPicPr>
        <p:blipFill>
          <a:blip r:embed="rId2"/>
          <a:stretch>
            <a:fillRect/>
          </a:stretch>
        </p:blipFill>
        <p:spPr>
          <a:xfrm>
            <a:off x="8627" y="-2336"/>
            <a:ext cx="12189123" cy="6862672"/>
          </a:xfrm>
          <a:prstGeom prst="rect">
            <a:avLst/>
          </a:prstGeom>
        </p:spPr>
      </p:pic>
      <p:sp>
        <p:nvSpPr>
          <p:cNvPr id="2" name="Titel 1">
            <a:extLst>
              <a:ext uri="{FF2B5EF4-FFF2-40B4-BE49-F238E27FC236}">
                <a16:creationId xmlns:a16="http://schemas.microsoft.com/office/drawing/2014/main" id="{E8A90387-1AFD-4B3E-A173-315937B9BC52}"/>
              </a:ext>
            </a:extLst>
          </p:cNvPr>
          <p:cNvSpPr>
            <a:spLocks noGrp="1"/>
          </p:cNvSpPr>
          <p:nvPr>
            <p:ph type="title"/>
          </p:nvPr>
        </p:nvSpPr>
        <p:spPr/>
        <p:txBody>
          <a:bodyPr>
            <a:normAutofit fontScale="90000"/>
          </a:bodyPr>
          <a:lstStyle/>
          <a:p>
            <a:pPr marL="285750" indent="-285750">
              <a:buFont typeface="Arial"/>
              <a:buChar char="•"/>
            </a:pPr>
            <a:r>
              <a:rPr lang="nl-NL" dirty="0">
                <a:ea typeface="+mj-lt"/>
                <a:cs typeface="+mj-lt"/>
              </a:rPr>
              <a:t>Op welke manieren wordt toegezien op nepnieuws in de media en op </a:t>
            </a:r>
            <a:r>
              <a:rPr lang="nl-NL" dirty="0" err="1">
                <a:ea typeface="+mj-lt"/>
                <a:cs typeface="+mj-lt"/>
              </a:rPr>
              <a:t>social</a:t>
            </a:r>
            <a:r>
              <a:rPr lang="nl-NL" dirty="0">
                <a:ea typeface="+mj-lt"/>
                <a:cs typeface="+mj-lt"/>
              </a:rPr>
              <a:t> media?</a:t>
            </a:r>
            <a:endParaRPr lang="nl-NL" dirty="0"/>
          </a:p>
          <a:p>
            <a:endParaRPr lang="nl-NL" dirty="0">
              <a:cs typeface="Aharoni"/>
            </a:endParaRPr>
          </a:p>
        </p:txBody>
      </p:sp>
      <p:sp>
        <p:nvSpPr>
          <p:cNvPr id="3" name="Tijdelijke aanduiding voor inhoud 2">
            <a:extLst>
              <a:ext uri="{FF2B5EF4-FFF2-40B4-BE49-F238E27FC236}">
                <a16:creationId xmlns:a16="http://schemas.microsoft.com/office/drawing/2014/main" id="{BD3A52C3-E632-4BCF-9BB1-DD3A27EB92F2}"/>
              </a:ext>
            </a:extLst>
          </p:cNvPr>
          <p:cNvSpPr>
            <a:spLocks noGrp="1"/>
          </p:cNvSpPr>
          <p:nvPr>
            <p:ph idx="1"/>
          </p:nvPr>
        </p:nvSpPr>
        <p:spPr/>
        <p:txBody>
          <a:bodyPr vert="horz" lIns="91440" tIns="45720" rIns="91440" bIns="45720" rtlCol="0" anchor="t">
            <a:normAutofit/>
          </a:bodyPr>
          <a:lstStyle/>
          <a:p>
            <a:pPr marL="0" indent="0">
              <a:buNone/>
            </a:pPr>
            <a:r>
              <a:rPr lang="nl-NL" dirty="0"/>
              <a:t> Door op </a:t>
            </a:r>
            <a:r>
              <a:rPr lang="nl-NL" dirty="0" err="1"/>
              <a:t>tiktok</a:t>
            </a:r>
            <a:r>
              <a:rPr lang="nl-NL" dirty="0"/>
              <a:t> iets te zetten waar mensen in de reacties gaan zeggen dat het nep is.</a:t>
            </a:r>
          </a:p>
        </p:txBody>
      </p:sp>
    </p:spTree>
    <p:extLst>
      <p:ext uri="{BB962C8B-B14F-4D97-AF65-F5344CB8AC3E}">
        <p14:creationId xmlns:p14="http://schemas.microsoft.com/office/powerpoint/2010/main" val="1926885161"/>
      </p:ext>
    </p:extLst>
  </p:cSld>
  <p:clrMapOvr>
    <a:masterClrMapping/>
  </p:clrMapOvr>
</p:sld>
</file>

<file path=ppt/theme/theme1.xml><?xml version="1.0" encoding="utf-8"?>
<a:theme xmlns:a="http://schemas.openxmlformats.org/drawingml/2006/main" name="ShapesVTI">
  <a:themeElements>
    <a:clrScheme name="Kantoor">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estival">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Breedbeeld</PresentationFormat>
  <Paragraphs>0</Paragraphs>
  <Slides>11</Slides>
  <Notes>0</Notes>
  <HiddenSlides>0</HiddenSlides>
  <MMClips>0</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ShapesVTI</vt:lpstr>
      <vt:lpstr>Nepnieuws Opdracht Maatschapijleer</vt:lpstr>
      <vt:lpstr>Wat is nepnieuws?  </vt:lpstr>
      <vt:lpstr>Waarom verspreiden mensen nepnieuws?</vt:lpstr>
      <vt:lpstr>Wie maakt nepnieuws</vt:lpstr>
      <vt:lpstr>Hoe kan je nepnieuws herkennen? </vt:lpstr>
      <vt:lpstr>3 voorbeelden van nepnieuws.</vt:lpstr>
      <vt:lpstr>Wat zijn volgens jullie de gevaren van nepnieuws? </vt:lpstr>
      <vt:lpstr>Wat zijn de gevaren bij nepnieuws via WhatsApp? </vt:lpstr>
      <vt:lpstr>Op welke manieren wordt toegezien op nepnieuws in de media en op social media? </vt:lpstr>
      <vt:lpstr>Waarom zouden mensen wel of geen aandacht moeten hebben voor nepnieuws?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
  <cp:revision>214</cp:revision>
  <dcterms:created xsi:type="dcterms:W3CDTF">2021-12-03T09:24:11Z</dcterms:created>
  <dcterms:modified xsi:type="dcterms:W3CDTF">2021-12-03T10:35:32Z</dcterms:modified>
</cp:coreProperties>
</file>